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256" r:id="rId3"/>
    <p:sldId id="317" r:id="rId5"/>
    <p:sldId id="318" r:id="rId6"/>
    <p:sldId id="335" r:id="rId7"/>
    <p:sldId id="319" r:id="rId8"/>
    <p:sldId id="320" r:id="rId9"/>
    <p:sldId id="304" r:id="rId10"/>
    <p:sldId id="259" r:id="rId11"/>
    <p:sldId id="263" r:id="rId12"/>
    <p:sldId id="271" r:id="rId13"/>
    <p:sldId id="264" r:id="rId14"/>
    <p:sldId id="265" r:id="rId15"/>
    <p:sldId id="284" r:id="rId16"/>
    <p:sldId id="283" r:id="rId17"/>
    <p:sldId id="266" r:id="rId18"/>
    <p:sldId id="267" r:id="rId19"/>
    <p:sldId id="268" r:id="rId20"/>
    <p:sldId id="269" r:id="rId21"/>
    <p:sldId id="35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87" d="100"/>
          <a:sy n="87" d="100"/>
        </p:scale>
        <p:origin x="581" y="77"/>
      </p:cViewPr>
      <p:guideLst>
        <p:guide orient="horz" pos="2151"/>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63.xml"/><Relationship Id="rId2" Type="http://schemas.openxmlformats.org/officeDocument/2006/relationships/image" Target="../media/image1.jpeg"/><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19.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73.xml"/><Relationship Id="rId2" Type="http://schemas.openxmlformats.org/officeDocument/2006/relationships/image" Target="../media/image21.png"/><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4.xml"/><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75.xml"/><Relationship Id="rId2" Type="http://schemas.openxmlformats.org/officeDocument/2006/relationships/image" Target="../media/image24.png"/><Relationship Id="rId1"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6.xml"/><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7.xml"/><Relationship Id="rId1"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8.xml"/><Relationship Id="rId1"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9.xml"/><Relationship Id="rId1"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80.xml"/><Relationship Id="rId1" Type="http://schemas.openxmlformats.org/officeDocument/2006/relationships/image" Target="../media/image29.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81.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5.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6.xml"/><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0.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71.xml"/><Relationship Id="rId2" Type="http://schemas.openxmlformats.org/officeDocument/2006/relationships/image" Target="../media/image17.pn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669882" y="275611"/>
            <a:ext cx="10852237" cy="899167"/>
          </a:xfrm>
        </p:spPr>
        <p:txBody>
          <a:bodyPr/>
          <a:lstStyle/>
          <a:p>
            <a:r>
              <a:rPr lang="zh-CN" altLang="en-US">
                <a:latin typeface="+mj-ea"/>
              </a:rPr>
              <a:t>申报主界面</a:t>
            </a:r>
            <a:br>
              <a:rPr lang="zh-CN" altLang="en-US">
                <a:latin typeface="+mj-ea"/>
              </a:rPr>
            </a:br>
            <a:r>
              <a:rPr lang="zh-CN" altLang="en-US" sz="2000" b="1">
                <a:solidFill>
                  <a:schemeClr val="tx1"/>
                </a:solidFill>
                <a:effectLst>
                  <a:outerShdw blurRad="38100" dist="19050" dir="2700000" algn="tl" rotWithShape="0">
                    <a:schemeClr val="dk1">
                      <a:alpha val="40000"/>
                    </a:schemeClr>
                  </a:outerShdw>
                </a:effectLst>
                <a:latin typeface="+mj-ea"/>
              </a:rPr>
              <a:t>https://ggfw.hrss.gd.gov.cn/gdweb/ggfw/web/pub/ggfwzyjs.do</a:t>
            </a:r>
            <a:endParaRPr lang="zh-CN" altLang="en-US" sz="2000" b="1">
              <a:solidFill>
                <a:schemeClr val="tx1"/>
              </a:solidFill>
              <a:effectLst>
                <a:outerShdw blurRad="38100" dist="19050" dir="2700000" algn="tl" rotWithShape="0">
                  <a:schemeClr val="dk1">
                    <a:alpha val="40000"/>
                  </a:schemeClr>
                </a:outerShdw>
              </a:effectLst>
              <a:latin typeface="+mj-ea"/>
            </a:endParaRPr>
          </a:p>
        </p:txBody>
      </p:sp>
      <p:pic>
        <p:nvPicPr>
          <p:cNvPr id="3" name="图片 2" descr="1"/>
          <p:cNvPicPr>
            <a:picLocks noChangeAspect="1"/>
          </p:cNvPicPr>
          <p:nvPr/>
        </p:nvPicPr>
        <p:blipFill>
          <a:blip r:embed="rId2"/>
          <a:srcRect t="13240" b="6042"/>
          <a:stretch>
            <a:fillRect/>
          </a:stretch>
        </p:blipFill>
        <p:spPr>
          <a:xfrm>
            <a:off x="895985" y="1943735"/>
            <a:ext cx="10058400" cy="4564380"/>
          </a:xfrm>
          <a:prstGeom prst="rect">
            <a:avLst/>
          </a:prstGeom>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lang="zh-CN" altLang="en-US"/>
              <a:t>注意事项：</a:t>
            </a:r>
            <a:endParaRPr lang="zh-CN" altLang="en-US"/>
          </a:p>
        </p:txBody>
      </p:sp>
      <p:pic>
        <p:nvPicPr>
          <p:cNvPr id="2" name="图片 1"/>
          <p:cNvPicPr>
            <a:picLocks noChangeAspect="1"/>
          </p:cNvPicPr>
          <p:nvPr/>
        </p:nvPicPr>
        <p:blipFill>
          <a:blip r:embed="rId1"/>
          <a:stretch>
            <a:fillRect/>
          </a:stretch>
        </p:blipFill>
        <p:spPr>
          <a:xfrm>
            <a:off x="4455795" y="747395"/>
            <a:ext cx="7244080" cy="5589905"/>
          </a:xfrm>
          <a:prstGeom prst="rect">
            <a:avLst/>
          </a:prstGeom>
        </p:spPr>
      </p:pic>
      <p:pic>
        <p:nvPicPr>
          <p:cNvPr id="8" name="图片 7"/>
          <p:cNvPicPr>
            <a:picLocks noChangeAspect="1"/>
          </p:cNvPicPr>
          <p:nvPr/>
        </p:nvPicPr>
        <p:blipFill>
          <a:blip r:embed="rId2"/>
          <a:stretch>
            <a:fillRect/>
          </a:stretch>
        </p:blipFill>
        <p:spPr>
          <a:xfrm>
            <a:off x="1019810" y="2080260"/>
            <a:ext cx="4343400" cy="2697480"/>
          </a:xfrm>
          <a:prstGeom prst="rect">
            <a:avLst/>
          </a:prstGeom>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669925" y="1122045"/>
            <a:ext cx="6095365" cy="5495290"/>
          </a:xfrm>
          <a:prstGeom prst="rect">
            <a:avLst/>
          </a:prstGeom>
        </p:spPr>
      </p:pic>
      <p:sp>
        <p:nvSpPr>
          <p:cNvPr id="2" name="标题 1"/>
          <p:cNvSpPr>
            <a:spLocks noGrp="1"/>
          </p:cNvSpPr>
          <p:nvPr>
            <p:ph type="title"/>
          </p:nvPr>
        </p:nvSpPr>
        <p:spPr/>
        <p:txBody>
          <a:bodyPr/>
          <a:lstStyle/>
          <a:p>
            <a:r>
              <a:rPr lang="en-US" altLang="zh-CN"/>
              <a:t>4-2</a:t>
            </a:r>
            <a:r>
              <a:t>填写申报信息</a:t>
            </a:r>
          </a:p>
        </p:txBody>
      </p:sp>
      <p:sp>
        <p:nvSpPr>
          <p:cNvPr id="4" name="文本框 3"/>
          <p:cNvSpPr txBox="1"/>
          <p:nvPr/>
        </p:nvSpPr>
        <p:spPr>
          <a:xfrm>
            <a:off x="3300730" y="4962525"/>
            <a:ext cx="7412990" cy="1568450"/>
          </a:xfrm>
          <a:prstGeom prst="rect">
            <a:avLst/>
          </a:prstGeom>
          <a:noFill/>
        </p:spPr>
        <p:txBody>
          <a:bodyPr wrap="square" rtlCol="0">
            <a:spAutoFit/>
          </a:bodyPr>
          <a:lstStyle/>
          <a:p>
            <a:r>
              <a:rPr lang="zh-CN" altLang="en-US" sz="2400" dirty="0"/>
              <a:t>注意：</a:t>
            </a:r>
            <a:r>
              <a:rPr lang="en-US" altLang="zh-CN" sz="2400" dirty="0"/>
              <a:t>1</a:t>
            </a:r>
            <a:r>
              <a:rPr lang="zh-CN" altLang="en-US" sz="2400" dirty="0"/>
              <a:t>、评委会一定要认真选择，如有选错申请信息无法传达到评委会，如在中山参评请在所属地区内选中山市；</a:t>
            </a:r>
            <a:r>
              <a:rPr lang="en-US" altLang="zh-CN" sz="2400" dirty="0"/>
              <a:t>2</a:t>
            </a:r>
            <a:r>
              <a:rPr lang="zh-CN" altLang="en-US" sz="2400" dirty="0"/>
              <a:t>、如有外省职称的请把信息中的否改为是，保存后需填写外省职称证书相关资料。</a:t>
            </a:r>
            <a:endParaRPr lang="zh-CN" altLang="en-US" sz="2400" dirty="0"/>
          </a:p>
        </p:txBody>
      </p:sp>
      <p:pic>
        <p:nvPicPr>
          <p:cNvPr id="6" name="图片 5"/>
          <p:cNvPicPr>
            <a:picLocks noChangeAspect="1"/>
          </p:cNvPicPr>
          <p:nvPr/>
        </p:nvPicPr>
        <p:blipFill>
          <a:blip r:embed="rId2"/>
          <a:stretch>
            <a:fillRect/>
          </a:stretch>
        </p:blipFill>
        <p:spPr>
          <a:xfrm>
            <a:off x="6605905" y="838835"/>
            <a:ext cx="4209415" cy="4123690"/>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31800"/>
            <a:ext cx="4946650" cy="1546860"/>
          </a:xfrm>
        </p:spPr>
        <p:txBody>
          <a:bodyPr/>
          <a:lstStyle/>
          <a:p>
            <a:r>
              <a:rPr lang="en-US" altLang="zh-CN"/>
              <a:t>4-3</a:t>
            </a:r>
            <a:r>
              <a:t>生成评审表，之后下一步提交审核</a:t>
            </a:r>
          </a:p>
        </p:txBody>
      </p:sp>
      <p:pic>
        <p:nvPicPr>
          <p:cNvPr id="6" name="图片 5" descr="未标题-2"/>
          <p:cNvPicPr>
            <a:picLocks noChangeAspect="1"/>
          </p:cNvPicPr>
          <p:nvPr/>
        </p:nvPicPr>
        <p:blipFill>
          <a:blip r:embed="rId1"/>
          <a:stretch>
            <a:fillRect/>
          </a:stretch>
        </p:blipFill>
        <p:spPr>
          <a:xfrm>
            <a:off x="5739130" y="193040"/>
            <a:ext cx="5578475" cy="6471920"/>
          </a:xfrm>
          <a:prstGeom prst="rect">
            <a:avLst/>
          </a:prstGeom>
        </p:spPr>
      </p:pic>
      <p:sp>
        <p:nvSpPr>
          <p:cNvPr id="7" name="文本框 6"/>
          <p:cNvSpPr txBox="1"/>
          <p:nvPr/>
        </p:nvSpPr>
        <p:spPr>
          <a:xfrm>
            <a:off x="1052830" y="2211070"/>
            <a:ext cx="4233545" cy="2061210"/>
          </a:xfrm>
          <a:prstGeom prst="rect">
            <a:avLst/>
          </a:prstGeom>
          <a:noFill/>
        </p:spPr>
        <p:txBody>
          <a:bodyPr wrap="square" rtlCol="0">
            <a:spAutoFit/>
          </a:bodyPr>
          <a:lstStyle/>
          <a:p>
            <a:r>
              <a:rPr lang="zh-CN" altLang="en-US" sz="3200" dirty="0"/>
              <a:t>注意：有红框的内容为必填项，如没有可以填</a:t>
            </a:r>
            <a:r>
              <a:rPr lang="en-US" altLang="zh-CN" sz="3200" dirty="0"/>
              <a:t>“</a:t>
            </a:r>
            <a:r>
              <a:rPr lang="zh-CN" altLang="en-US" sz="3200" dirty="0"/>
              <a:t>无</a:t>
            </a:r>
            <a:r>
              <a:rPr lang="en-US" altLang="zh-CN" sz="3200" dirty="0"/>
              <a:t>”</a:t>
            </a:r>
            <a:r>
              <a:rPr lang="zh-CN" altLang="en-US" sz="3200" dirty="0"/>
              <a:t>，但要认真填写。</a:t>
            </a:r>
            <a:endParaRPr lang="zh-CN" altLang="en-US" sz="3200" dirty="0"/>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22885" y="1270635"/>
            <a:ext cx="5123815" cy="4485640"/>
          </a:xfrm>
          <a:prstGeom prst="rect">
            <a:avLst/>
          </a:prstGeom>
        </p:spPr>
      </p:pic>
      <p:pic>
        <p:nvPicPr>
          <p:cNvPr id="6" name="图片 5"/>
          <p:cNvPicPr>
            <a:picLocks noChangeAspect="1"/>
          </p:cNvPicPr>
          <p:nvPr/>
        </p:nvPicPr>
        <p:blipFill>
          <a:blip r:embed="rId2"/>
          <a:stretch>
            <a:fillRect/>
          </a:stretch>
        </p:blipFill>
        <p:spPr>
          <a:xfrm>
            <a:off x="4862195" y="1079500"/>
            <a:ext cx="7412355" cy="3387725"/>
          </a:xfrm>
          <a:prstGeom prst="rect">
            <a:avLst/>
          </a:prstGeom>
        </p:spPr>
      </p:pic>
      <p:sp>
        <p:nvSpPr>
          <p:cNvPr id="2" name="标题 1"/>
          <p:cNvSpPr>
            <a:spLocks noGrp="1"/>
          </p:cNvSpPr>
          <p:nvPr>
            <p:ph type="title"/>
          </p:nvPr>
        </p:nvSpPr>
        <p:spPr>
          <a:xfrm>
            <a:off x="669925" y="210820"/>
            <a:ext cx="10852150" cy="868680"/>
          </a:xfrm>
        </p:spPr>
        <p:txBody>
          <a:bodyPr/>
          <a:p>
            <a:r>
              <a:rPr lang="en-US" altLang="zh-CN"/>
              <a:t>5-1</a:t>
            </a:r>
            <a:r>
              <a:rPr lang="zh-CN" altLang="en-US"/>
              <a:t>初次职称考核认定申请</a:t>
            </a:r>
            <a:br>
              <a:rPr lang="zh-CN" altLang="en-US"/>
            </a:br>
            <a:r>
              <a:rPr lang="zh-CN" altLang="en-US"/>
              <a:t>                             </a:t>
            </a:r>
            <a:r>
              <a:t>基本信息</a:t>
            </a:r>
          </a:p>
        </p:txBody>
      </p:sp>
      <p:sp>
        <p:nvSpPr>
          <p:cNvPr id="4" name="文本框 3"/>
          <p:cNvSpPr txBox="1"/>
          <p:nvPr/>
        </p:nvSpPr>
        <p:spPr>
          <a:xfrm>
            <a:off x="5451475" y="4467225"/>
            <a:ext cx="6628130" cy="2306955"/>
          </a:xfrm>
          <a:prstGeom prst="rect">
            <a:avLst/>
          </a:prstGeom>
          <a:noFill/>
        </p:spPr>
        <p:txBody>
          <a:bodyPr wrap="square" rtlCol="0" anchor="t">
            <a:spAutoFit/>
          </a:bodyPr>
          <a:p>
            <a:r>
              <a:rPr lang="zh-CN" altLang="en-US" sz="2400" b="1">
                <a:solidFill>
                  <a:schemeClr val="tx1"/>
                </a:solidFill>
                <a:sym typeface="+mn-ea"/>
              </a:rPr>
              <a:t>注意事项</a:t>
            </a:r>
            <a:r>
              <a:rPr lang="en-US" altLang="zh-CN" sz="2400" b="1">
                <a:solidFill>
                  <a:schemeClr val="tx1"/>
                </a:solidFill>
                <a:sym typeface="+mn-ea"/>
              </a:rPr>
              <a:t>:</a:t>
            </a:r>
            <a:endParaRPr lang="en-US" altLang="zh-CN" sz="2400" b="1">
              <a:solidFill>
                <a:schemeClr val="tx1"/>
              </a:solidFill>
            </a:endParaRPr>
          </a:p>
          <a:p>
            <a:r>
              <a:rPr lang="en-US" altLang="zh-CN" sz="2400" b="1">
                <a:solidFill>
                  <a:schemeClr val="tx1"/>
                </a:solidFill>
                <a:sym typeface="+mn-ea"/>
              </a:rPr>
              <a:t>1</a:t>
            </a:r>
            <a:r>
              <a:rPr lang="zh-CN" altLang="en-US" sz="2400" b="1">
                <a:solidFill>
                  <a:schemeClr val="tx1"/>
                </a:solidFill>
                <a:sym typeface="+mn-ea"/>
              </a:rPr>
              <a:t>、基本信息中的人事管理单位是指现工作单位（需与参保单位一致），主管单位是系统自动带出；</a:t>
            </a:r>
            <a:endParaRPr lang="zh-CN" altLang="en-US" sz="2400" b="1">
              <a:solidFill>
                <a:schemeClr val="tx1"/>
              </a:solidFill>
            </a:endParaRPr>
          </a:p>
          <a:p>
            <a:r>
              <a:rPr lang="en-US" altLang="zh-CN" sz="2400" b="1">
                <a:solidFill>
                  <a:schemeClr val="tx1"/>
                </a:solidFill>
                <a:sym typeface="+mn-ea"/>
              </a:rPr>
              <a:t>2</a:t>
            </a:r>
            <a:r>
              <a:rPr lang="zh-CN" altLang="en-US" sz="2400" b="1">
                <a:solidFill>
                  <a:schemeClr val="tx1"/>
                </a:solidFill>
                <a:sym typeface="+mn-ea"/>
              </a:rPr>
              <a:t>、基本信息填写完成后一定要按保存，不然是不能到下一步。</a:t>
            </a:r>
            <a:endParaRPr lang="zh-CN" altLang="en-US" sz="2400" b="1">
              <a:solidFill>
                <a:schemeClr val="tx1"/>
              </a:solidFill>
              <a:sym typeface="+mn-ea"/>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5-2业务申请 -&gt; 初次职称考核认定申请 -&gt; 业务申请</a:t>
            </a:r>
            <a:endParaRPr lang="en-US" altLang="zh-CN"/>
          </a:p>
        </p:txBody>
      </p:sp>
      <p:pic>
        <p:nvPicPr>
          <p:cNvPr id="3" name="图片 2"/>
          <p:cNvPicPr>
            <a:picLocks noChangeAspect="1"/>
          </p:cNvPicPr>
          <p:nvPr/>
        </p:nvPicPr>
        <p:blipFill>
          <a:blip r:embed="rId1"/>
          <a:stretch>
            <a:fillRect/>
          </a:stretch>
        </p:blipFill>
        <p:spPr>
          <a:xfrm>
            <a:off x="3226435" y="1270000"/>
            <a:ext cx="8759825" cy="5281295"/>
          </a:xfrm>
          <a:prstGeom prst="rect">
            <a:avLst/>
          </a:prstGeom>
        </p:spPr>
      </p:pic>
      <p:sp>
        <p:nvSpPr>
          <p:cNvPr id="4" name="文本框 3"/>
          <p:cNvSpPr txBox="1"/>
          <p:nvPr/>
        </p:nvSpPr>
        <p:spPr>
          <a:xfrm>
            <a:off x="54610" y="2383155"/>
            <a:ext cx="4831080" cy="4399915"/>
          </a:xfrm>
          <a:prstGeom prst="rect">
            <a:avLst/>
          </a:prstGeom>
          <a:noFill/>
        </p:spPr>
        <p:txBody>
          <a:bodyPr wrap="square" rtlCol="0" anchor="t">
            <a:spAutoFit/>
          </a:bodyPr>
          <a:p>
            <a:r>
              <a:rPr lang="zh-CN" altLang="en-US" sz="2000" b="1">
                <a:sym typeface="+mn-ea"/>
              </a:rPr>
              <a:t>注意事项：</a:t>
            </a:r>
            <a:endParaRPr lang="zh-CN" altLang="en-US" sz="2000" b="1"/>
          </a:p>
          <a:p>
            <a:r>
              <a:rPr lang="en-US" altLang="zh-CN" sz="2000" b="1">
                <a:sym typeface="+mn-ea"/>
              </a:rPr>
              <a:t>1</a:t>
            </a:r>
            <a:r>
              <a:rPr lang="zh-CN" altLang="en-US" sz="2000" b="1">
                <a:sym typeface="+mn-ea"/>
              </a:rPr>
              <a:t>、评审委员会是点击放大镜进行选择，请在选择评委会前先自行查阅我局发文通知中附件评审委员会一览表中各评委会受理范围或联系各专业所负责组织评审的相关协会，了解所要选的评委会名字，不要随意选，选错了会出现信息无法到达评委会的情况出现；</a:t>
            </a:r>
            <a:endParaRPr lang="zh-CN" altLang="en-US" sz="2000" b="1"/>
          </a:p>
          <a:p>
            <a:r>
              <a:rPr lang="en-US" altLang="zh-CN" sz="2000" b="1">
                <a:sym typeface="+mn-ea"/>
              </a:rPr>
              <a:t>2</a:t>
            </a:r>
            <a:r>
              <a:rPr lang="zh-CN" altLang="en-US" sz="2000" b="1">
                <a:sym typeface="+mn-ea"/>
              </a:rPr>
              <a:t>、与认定资格对应的所学专业是指毕业证上的专业；</a:t>
            </a:r>
            <a:endParaRPr lang="zh-CN" altLang="en-US" sz="2000" b="1"/>
          </a:p>
          <a:p>
            <a:r>
              <a:rPr lang="en-US" altLang="zh-CN" sz="2000" b="1">
                <a:sym typeface="+mn-ea"/>
              </a:rPr>
              <a:t>3</a:t>
            </a:r>
            <a:r>
              <a:rPr lang="zh-CN" altLang="en-US" sz="2000" b="1">
                <a:sym typeface="+mn-ea"/>
              </a:rPr>
              <a:t>、个人专业技术工作小结，在系统上可以简略，在生成电子版认定申报表后再添加详细，打印出来后盖章和其他纸质材料一同提交。</a:t>
            </a:r>
            <a:endParaRPr lang="zh-CN" altLang="en-US" sz="2000" b="1"/>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跟踪"/>
          <p:cNvPicPr>
            <a:picLocks noChangeAspect="1"/>
          </p:cNvPicPr>
          <p:nvPr/>
        </p:nvPicPr>
        <p:blipFill>
          <a:blip r:embed="rId1"/>
          <a:stretch>
            <a:fillRect/>
          </a:stretch>
        </p:blipFill>
        <p:spPr>
          <a:xfrm>
            <a:off x="187960" y="105410"/>
            <a:ext cx="11792585" cy="6633845"/>
          </a:xfrm>
          <a:prstGeom prst="rect">
            <a:avLst/>
          </a:prstGeom>
        </p:spPr>
      </p:pic>
      <p:sp>
        <p:nvSpPr>
          <p:cNvPr id="2" name="标题 1"/>
          <p:cNvSpPr>
            <a:spLocks noGrp="1"/>
          </p:cNvSpPr>
          <p:nvPr>
            <p:ph type="title"/>
          </p:nvPr>
        </p:nvSpPr>
        <p:spPr/>
        <p:txBody>
          <a:bodyPr/>
          <a:lstStyle/>
          <a:p>
            <a:r>
              <a:rPr lang="en-US" altLang="zh-CN"/>
              <a:t>6</a:t>
            </a:r>
            <a:r>
              <a:t>业务办理跟踪</a:t>
            </a:r>
          </a:p>
        </p:txBody>
      </p:sp>
      <p:sp>
        <p:nvSpPr>
          <p:cNvPr id="4" name="文本框 3"/>
          <p:cNvSpPr txBox="1"/>
          <p:nvPr/>
        </p:nvSpPr>
        <p:spPr>
          <a:xfrm>
            <a:off x="669925" y="2948305"/>
            <a:ext cx="4599305" cy="2676525"/>
          </a:xfrm>
          <a:prstGeom prst="rect">
            <a:avLst/>
          </a:prstGeom>
          <a:noFill/>
        </p:spPr>
        <p:txBody>
          <a:bodyPr wrap="square" rtlCol="0">
            <a:spAutoFit/>
          </a:bodyPr>
          <a:lstStyle/>
          <a:p>
            <a:r>
              <a:rPr lang="en-US" altLang="zh-CN" sz="2400">
                <a:solidFill>
                  <a:srgbClr val="FF0000"/>
                </a:solidFill>
                <a:effectLst>
                  <a:outerShdw blurRad="50800" dist="38100" dir="2700000" algn="tl" rotWithShape="0">
                    <a:prstClr val="black">
                      <a:alpha val="40000"/>
                    </a:prstClr>
                  </a:outerShdw>
                </a:effectLst>
              </a:rPr>
              <a:t>1.“</a:t>
            </a:r>
            <a:r>
              <a:rPr lang="zh-CN" altLang="en-US" sz="2400">
                <a:solidFill>
                  <a:srgbClr val="FF0000"/>
                </a:solidFill>
                <a:effectLst>
                  <a:outerShdw blurRad="50800" dist="38100" dir="2700000" algn="tl" rotWithShape="0">
                    <a:prstClr val="black">
                      <a:alpha val="40000"/>
                    </a:prstClr>
                  </a:outerShdw>
                </a:effectLst>
              </a:rPr>
              <a:t>办理状态</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代表该申请的状态；</a:t>
            </a:r>
            <a:endParaRPr lang="zh-CN" altLang="en-US" sz="2400">
              <a:solidFill>
                <a:srgbClr val="FF0000"/>
              </a:solidFill>
              <a:effectLst>
                <a:outerShdw blurRad="50800" dist="38100" dir="2700000" algn="tl" rotWithShape="0">
                  <a:prstClr val="black">
                    <a:alpha val="40000"/>
                  </a:prstClr>
                </a:outerShdw>
              </a:effectLst>
            </a:endParaRPr>
          </a:p>
          <a:p>
            <a:r>
              <a:rPr lang="en-US" altLang="zh-CN" sz="2400">
                <a:solidFill>
                  <a:srgbClr val="FF0000"/>
                </a:solidFill>
                <a:effectLst>
                  <a:outerShdw blurRad="50800" dist="38100" dir="2700000" algn="tl" rotWithShape="0">
                    <a:prstClr val="black">
                      <a:alpha val="40000"/>
                    </a:prstClr>
                  </a:outerShdw>
                </a:effectLst>
              </a:rPr>
              <a:t>2.”</a:t>
            </a:r>
            <a:r>
              <a:rPr lang="zh-CN" altLang="en-US" sz="2400">
                <a:solidFill>
                  <a:srgbClr val="FF0000"/>
                </a:solidFill>
                <a:effectLst>
                  <a:outerShdw blurRad="50800" dist="38100" dir="2700000" algn="tl" rotWithShape="0">
                    <a:prstClr val="black">
                      <a:alpha val="40000"/>
                    </a:prstClr>
                  </a:outerShdw>
                </a:effectLst>
              </a:rPr>
              <a:t>当前环节</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代表该申请处于哪个审核环节（分别有</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个人申请</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人事管理单位审核</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主管部门审核</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人社部门审核</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评委会审核</a:t>
            </a:r>
            <a:r>
              <a:rPr lang="en-US" altLang="zh-CN" sz="2400">
                <a:solidFill>
                  <a:srgbClr val="FF0000"/>
                </a:solidFill>
                <a:effectLst>
                  <a:outerShdw blurRad="50800" dist="38100" dir="2700000" algn="tl" rotWithShape="0">
                    <a:prstClr val="black">
                      <a:alpha val="40000"/>
                    </a:prstClr>
                  </a:outerShdw>
                </a:effectLst>
              </a:rPr>
              <a:t>“</a:t>
            </a:r>
            <a:r>
              <a:rPr lang="zh-CN" altLang="en-US" sz="2400">
                <a:solidFill>
                  <a:srgbClr val="FF0000"/>
                </a:solidFill>
                <a:effectLst>
                  <a:outerShdw blurRad="50800" dist="38100" dir="2700000" algn="tl" rotWithShape="0">
                    <a:prstClr val="black">
                      <a:alpha val="40000"/>
                    </a:prstClr>
                  </a:outerShdw>
                </a:effectLst>
              </a:rPr>
              <a:t>）；</a:t>
            </a:r>
            <a:endParaRPr lang="zh-CN" altLang="en-US" sz="2400">
              <a:solidFill>
                <a:srgbClr val="FF0000"/>
              </a:solidFill>
              <a:effectLst>
                <a:outerShdw blurRad="50800" dist="38100" dir="2700000" algn="tl" rotWithShape="0">
                  <a:prstClr val="black">
                    <a:alpha val="40000"/>
                  </a:prstClr>
                </a:outerShdw>
              </a:effectLst>
            </a:endParaRPr>
          </a:p>
          <a:p>
            <a:endParaRPr lang="en-US" altLang="zh-CN" sz="2400">
              <a:solidFill>
                <a:srgbClr val="FF0000"/>
              </a:solidFill>
              <a:effectLst>
                <a:outerShdw blurRad="50800" dist="38100" dir="2700000" algn="tl" rotWithShape="0">
                  <a:prstClr val="black">
                    <a:alpha val="40000"/>
                  </a:prstClr>
                </a:outerShdw>
              </a:effectLst>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7-1</a:t>
            </a:r>
            <a:r>
              <a:t>个人信息</a:t>
            </a:r>
          </a:p>
        </p:txBody>
      </p:sp>
      <p:pic>
        <p:nvPicPr>
          <p:cNvPr id="3" name="图片 2" descr="genren"/>
          <p:cNvPicPr>
            <a:picLocks noChangeAspect="1"/>
          </p:cNvPicPr>
          <p:nvPr/>
        </p:nvPicPr>
        <p:blipFill>
          <a:blip r:embed="rId1"/>
          <a:srcRect l="21338" t="34113" r="43917" b="23176"/>
          <a:stretch>
            <a:fillRect/>
          </a:stretch>
        </p:blipFill>
        <p:spPr>
          <a:xfrm>
            <a:off x="5121910" y="505460"/>
            <a:ext cx="6130290" cy="5974080"/>
          </a:xfrm>
          <a:prstGeom prst="rect">
            <a:avLst/>
          </a:prstGeom>
        </p:spPr>
      </p:pic>
      <p:sp>
        <p:nvSpPr>
          <p:cNvPr id="4" name="文本框 3"/>
          <p:cNvSpPr txBox="1"/>
          <p:nvPr/>
        </p:nvSpPr>
        <p:spPr>
          <a:xfrm>
            <a:off x="708025" y="1641475"/>
            <a:ext cx="3954780" cy="3046095"/>
          </a:xfrm>
          <a:prstGeom prst="rect">
            <a:avLst/>
          </a:prstGeom>
          <a:noFill/>
        </p:spPr>
        <p:txBody>
          <a:bodyPr wrap="square" rtlCol="0">
            <a:spAutoFit/>
          </a:bodyPr>
          <a:lstStyle/>
          <a:p>
            <a:r>
              <a:rPr lang="en-US" altLang="zh-CN" sz="2400"/>
              <a:t>1.</a:t>
            </a:r>
            <a:r>
              <a:rPr lang="zh-CN" altLang="en-US" sz="2400"/>
              <a:t>个人信息查看是查看你之前填写的信息</a:t>
            </a:r>
            <a:endParaRPr lang="zh-CN" altLang="en-US" sz="2400"/>
          </a:p>
          <a:p>
            <a:r>
              <a:rPr lang="en-US" altLang="zh-CN" sz="2400"/>
              <a:t>2.</a:t>
            </a:r>
            <a:r>
              <a:rPr lang="zh-CN" altLang="en-US" sz="2400"/>
              <a:t>人事单位变更是指你原来的人事单位是</a:t>
            </a:r>
            <a:r>
              <a:rPr lang="en-US" altLang="zh-CN" sz="2400"/>
              <a:t>A</a:t>
            </a:r>
            <a:r>
              <a:rPr lang="zh-CN" altLang="en-US" sz="2400"/>
              <a:t>公司，现在新公司</a:t>
            </a:r>
            <a:r>
              <a:rPr lang="en-US" altLang="zh-CN" sz="2400"/>
              <a:t>B</a:t>
            </a:r>
            <a:r>
              <a:rPr lang="zh-CN" altLang="en-US" sz="2400"/>
              <a:t>工作，需把人事单位变成</a:t>
            </a:r>
            <a:r>
              <a:rPr lang="en-US" altLang="zh-CN" sz="2400"/>
              <a:t>B</a:t>
            </a:r>
            <a:endParaRPr lang="en-US" altLang="zh-CN" sz="2400"/>
          </a:p>
          <a:p>
            <a:r>
              <a:rPr lang="en-US" altLang="zh-CN" sz="2400"/>
              <a:t>3.</a:t>
            </a:r>
            <a:r>
              <a:rPr lang="zh-CN" altLang="en-US" sz="2400"/>
              <a:t>照片维护</a:t>
            </a:r>
            <a:endParaRPr lang="zh-CN" altLang="en-US" sz="2400"/>
          </a:p>
          <a:p>
            <a:r>
              <a:rPr lang="en-US" altLang="zh-CN" sz="2400"/>
              <a:t>4.</a:t>
            </a:r>
            <a:r>
              <a:rPr lang="zh-CN" altLang="en-US" sz="2400"/>
              <a:t>我的职称证书</a:t>
            </a:r>
            <a:endParaRPr lang="zh-CN" altLang="en-US" sz="2400"/>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7-2</a:t>
            </a:r>
            <a:r>
              <a:t>人事管理单位变更申请 </a:t>
            </a:r>
          </a:p>
        </p:txBody>
      </p:sp>
      <p:pic>
        <p:nvPicPr>
          <p:cNvPr id="3" name="图片 2" descr="bian1"/>
          <p:cNvPicPr>
            <a:picLocks noChangeAspect="1"/>
          </p:cNvPicPr>
          <p:nvPr/>
        </p:nvPicPr>
        <p:blipFill>
          <a:blip r:embed="rId1"/>
          <a:srcRect l="22292" t="22985" r="11250" b="20180"/>
          <a:stretch>
            <a:fillRect/>
          </a:stretch>
        </p:blipFill>
        <p:spPr>
          <a:xfrm>
            <a:off x="567055" y="1079500"/>
            <a:ext cx="11057890" cy="5319395"/>
          </a:xfrm>
          <a:prstGeom prst="rect">
            <a:avLst/>
          </a:prstGeom>
        </p:spPr>
      </p:pic>
      <p:sp>
        <p:nvSpPr>
          <p:cNvPr id="4" name="文本框 3"/>
          <p:cNvSpPr txBox="1"/>
          <p:nvPr/>
        </p:nvSpPr>
        <p:spPr>
          <a:xfrm>
            <a:off x="669883" y="3358663"/>
            <a:ext cx="5705518" cy="2677656"/>
          </a:xfrm>
          <a:prstGeom prst="rect">
            <a:avLst/>
          </a:prstGeom>
          <a:noFill/>
        </p:spPr>
        <p:txBody>
          <a:bodyPr wrap="square" rtlCol="0">
            <a:spAutoFit/>
          </a:bodyPr>
          <a:lstStyle/>
          <a:p>
            <a:r>
              <a:rPr lang="zh-CN" altLang="en-US" sz="2400" dirty="0">
                <a:solidFill>
                  <a:srgbClr val="FF0000"/>
                </a:solidFill>
              </a:rPr>
              <a:t>注意：</a:t>
            </a:r>
            <a:r>
              <a:rPr lang="en-US" altLang="zh-CN" sz="2400" dirty="0">
                <a:solidFill>
                  <a:srgbClr val="FF0000"/>
                </a:solidFill>
              </a:rPr>
              <a:t>1.</a:t>
            </a:r>
            <a:r>
              <a:rPr lang="zh-CN" altLang="en-US" sz="2400" dirty="0">
                <a:solidFill>
                  <a:srgbClr val="FF0000"/>
                </a:solidFill>
              </a:rPr>
              <a:t>只需在</a:t>
            </a:r>
            <a:r>
              <a:rPr lang="en-US" altLang="zh-CN" sz="2400" dirty="0">
                <a:solidFill>
                  <a:srgbClr val="FF0000"/>
                </a:solidFill>
              </a:rPr>
              <a:t>“</a:t>
            </a:r>
            <a:r>
              <a:rPr lang="zh-CN" altLang="en-US" sz="2400" dirty="0">
                <a:solidFill>
                  <a:srgbClr val="FF0000"/>
                </a:solidFill>
              </a:rPr>
              <a:t>变更后人事管理单位</a:t>
            </a:r>
            <a:r>
              <a:rPr lang="en-US" altLang="zh-CN" sz="2400" dirty="0">
                <a:solidFill>
                  <a:srgbClr val="FF0000"/>
                </a:solidFill>
              </a:rPr>
              <a:t>”</a:t>
            </a:r>
            <a:r>
              <a:rPr lang="zh-CN" altLang="en-US" sz="2400" dirty="0">
                <a:solidFill>
                  <a:srgbClr val="FF0000"/>
                </a:solidFill>
              </a:rPr>
              <a:t>点击放大镜在对话框</a:t>
            </a:r>
            <a:r>
              <a:rPr lang="en-US" altLang="zh-CN" sz="2400" dirty="0">
                <a:solidFill>
                  <a:srgbClr val="FF0000"/>
                </a:solidFill>
              </a:rPr>
              <a:t>”</a:t>
            </a:r>
            <a:r>
              <a:rPr lang="zh-CN" altLang="en-US" sz="2400" dirty="0">
                <a:solidFill>
                  <a:srgbClr val="FF0000"/>
                </a:solidFill>
              </a:rPr>
              <a:t>单位名称</a:t>
            </a:r>
            <a:r>
              <a:rPr lang="en-US" altLang="zh-CN" sz="2400" dirty="0">
                <a:solidFill>
                  <a:srgbClr val="FF0000"/>
                </a:solidFill>
              </a:rPr>
              <a:t>“</a:t>
            </a:r>
            <a:r>
              <a:rPr lang="zh-CN" altLang="en-US" sz="2400" dirty="0">
                <a:solidFill>
                  <a:srgbClr val="FF0000"/>
                </a:solidFill>
              </a:rPr>
              <a:t>内输入新单位名字查询，点解选择就可以；</a:t>
            </a:r>
            <a:endParaRPr lang="zh-CN" altLang="en-US" sz="2400" dirty="0">
              <a:solidFill>
                <a:srgbClr val="FF0000"/>
              </a:solidFill>
            </a:endParaRPr>
          </a:p>
          <a:p>
            <a:r>
              <a:rPr lang="en-US" altLang="zh-CN" sz="2400" dirty="0">
                <a:solidFill>
                  <a:srgbClr val="FF0000"/>
                </a:solidFill>
              </a:rPr>
              <a:t>2.</a:t>
            </a:r>
            <a:r>
              <a:rPr lang="zh-CN" altLang="en-US" sz="2400" dirty="0">
                <a:solidFill>
                  <a:srgbClr val="FF0000"/>
                </a:solidFill>
              </a:rPr>
              <a:t>提交申请后只需新单位审核就可以</a:t>
            </a:r>
            <a:endParaRPr lang="zh-CN" altLang="en-US" sz="2400" dirty="0">
              <a:solidFill>
                <a:srgbClr val="FF0000"/>
              </a:solidFill>
            </a:endParaRPr>
          </a:p>
          <a:p>
            <a:r>
              <a:rPr lang="en-US" altLang="zh-CN" sz="2400" dirty="0">
                <a:solidFill>
                  <a:srgbClr val="FF0000"/>
                </a:solidFill>
              </a:rPr>
              <a:t>3.</a:t>
            </a:r>
            <a:r>
              <a:rPr lang="zh-CN" altLang="en-US" sz="2400" dirty="0">
                <a:solidFill>
                  <a:srgbClr val="FF0000"/>
                </a:solidFill>
              </a:rPr>
              <a:t>变更人事单位前需确认新单位是否有去单位所属镇区组办申请账号；</a:t>
            </a:r>
            <a:endParaRPr lang="en-US" altLang="zh-CN" sz="2400" dirty="0">
              <a:solidFill>
                <a:srgbClr val="FF0000"/>
              </a:solidFill>
            </a:endParaRPr>
          </a:p>
          <a:p>
            <a:r>
              <a:rPr lang="en-US" altLang="zh-CN" sz="2400" dirty="0">
                <a:solidFill>
                  <a:srgbClr val="FF0000"/>
                </a:solidFill>
              </a:rPr>
              <a:t>4.</a:t>
            </a:r>
            <a:r>
              <a:rPr lang="zh-CN" altLang="en-US" sz="2400" dirty="0">
                <a:solidFill>
                  <a:srgbClr val="FF0000"/>
                </a:solidFill>
              </a:rPr>
              <a:t>变更人事单位前需办结所有申请业务。</a:t>
            </a:r>
            <a:endParaRPr lang="zh-CN" altLang="en-US" sz="2400" dirty="0">
              <a:solidFill>
                <a:srgbClr val="FF0000"/>
              </a:solidFill>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7-3</a:t>
            </a:r>
            <a:r>
              <a:t>照片维护</a:t>
            </a:r>
          </a:p>
        </p:txBody>
      </p:sp>
      <p:pic>
        <p:nvPicPr>
          <p:cNvPr id="3" name="图片 2" descr="1111-1"/>
          <p:cNvPicPr>
            <a:picLocks noChangeAspect="1"/>
          </p:cNvPicPr>
          <p:nvPr/>
        </p:nvPicPr>
        <p:blipFill>
          <a:blip r:embed="rId1"/>
          <a:srcRect l="22178" t="20550" r="24495"/>
          <a:stretch>
            <a:fillRect/>
          </a:stretch>
        </p:blipFill>
        <p:spPr>
          <a:xfrm>
            <a:off x="3959225" y="42545"/>
            <a:ext cx="8081645" cy="6772910"/>
          </a:xfrm>
          <a:prstGeom prst="rect">
            <a:avLst/>
          </a:prstGeom>
        </p:spPr>
      </p:pic>
      <p:sp>
        <p:nvSpPr>
          <p:cNvPr id="4" name="文本框 3"/>
          <p:cNvSpPr txBox="1"/>
          <p:nvPr/>
        </p:nvSpPr>
        <p:spPr>
          <a:xfrm>
            <a:off x="581025" y="1815465"/>
            <a:ext cx="2664460" cy="1568450"/>
          </a:xfrm>
          <a:prstGeom prst="rect">
            <a:avLst/>
          </a:prstGeom>
          <a:noFill/>
        </p:spPr>
        <p:txBody>
          <a:bodyPr wrap="square" rtlCol="0">
            <a:spAutoFit/>
          </a:bodyPr>
          <a:lstStyle/>
          <a:p>
            <a:r>
              <a:rPr lang="zh-CN" altLang="en-US" sz="2400" dirty="0"/>
              <a:t>上传的照片是用来签发电子证书，所以填写提交申请前一定要上传照片。</a:t>
            </a:r>
            <a:endParaRPr lang="zh-CN" altLang="en-US" sz="2400" dirty="0"/>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31800"/>
            <a:ext cx="10852150" cy="1672590"/>
          </a:xfrm>
        </p:spPr>
        <p:txBody>
          <a:bodyPr/>
          <a:lstStyle/>
          <a:p>
            <a:r>
              <a:rPr lang="en-US" altLang="zh-CN"/>
              <a:t>8</a:t>
            </a:r>
            <a:r>
              <a:t>、</a:t>
            </a:r>
            <a:r>
              <a:rPr altLang="zh-CN"/>
              <a:t>微信查看证书</a:t>
            </a:r>
            <a:br>
              <a:rPr altLang="zh-CN"/>
            </a:br>
            <a:r>
              <a:rPr altLang="zh-CN"/>
              <a:t>微信小程序</a:t>
            </a:r>
            <a:r>
              <a:rPr lang="en-US" altLang="zh-CN"/>
              <a:t>&gt;</a:t>
            </a:r>
            <a:r>
              <a:t>登录《粤省事》</a:t>
            </a:r>
            <a:r>
              <a:rPr lang="en-US" altLang="zh-CN">
                <a:sym typeface="+mn-ea"/>
              </a:rPr>
              <a:t>&gt;</a:t>
            </a:r>
            <a:r>
              <a:rPr>
                <a:sym typeface="+mn-ea"/>
              </a:rPr>
              <a:t>热门服务</a:t>
            </a:r>
            <a:r>
              <a:rPr lang="en-US" altLang="zh-CN">
                <a:sym typeface="+mn-ea"/>
              </a:rPr>
              <a:t>&gt;</a:t>
            </a:r>
            <a:r>
              <a:rPr>
                <a:sym typeface="+mn-ea"/>
              </a:rPr>
              <a:t>人才与就业</a:t>
            </a:r>
            <a:r>
              <a:rPr lang="en-US" altLang="zh-CN">
                <a:sym typeface="+mn-ea"/>
              </a:rPr>
              <a:t>&gt;</a:t>
            </a:r>
            <a:r>
              <a:rPr>
                <a:sym typeface="+mn-ea"/>
              </a:rPr>
              <a:t>人才服务</a:t>
            </a:r>
            <a:r>
              <a:rPr lang="en-US" altLang="zh-CN">
                <a:sym typeface="+mn-ea"/>
              </a:rPr>
              <a:t>&gt;</a:t>
            </a:r>
            <a:r>
              <a:rPr>
                <a:sym typeface="+mn-ea"/>
              </a:rPr>
              <a:t>专业证书查询</a:t>
            </a:r>
            <a:r>
              <a:rPr lang="en-US" altLang="zh-CN">
                <a:sym typeface="+mn-ea"/>
              </a:rPr>
              <a:t>&gt;</a:t>
            </a:r>
            <a:r>
              <a:rPr>
                <a:sym typeface="+mn-ea"/>
              </a:rPr>
              <a:t>专业技术资格证书</a:t>
            </a:r>
            <a:r>
              <a:rPr lang="en-US" altLang="zh-CN">
                <a:sym typeface="+mn-ea"/>
              </a:rPr>
              <a:t>&gt;</a:t>
            </a:r>
            <a:r>
              <a:rPr>
                <a:sym typeface="+mn-ea"/>
              </a:rPr>
              <a:t>关联，即可</a:t>
            </a:r>
            <a:br>
              <a:rPr altLang="zh-CN"/>
            </a:br>
            <a:endParaRPr altLang="zh-CN"/>
          </a:p>
        </p:txBody>
      </p:sp>
      <p:pic>
        <p:nvPicPr>
          <p:cNvPr id="3" name="图片 2" descr="微信图片_20230218085742"/>
          <p:cNvPicPr>
            <a:picLocks noChangeAspect="1"/>
          </p:cNvPicPr>
          <p:nvPr/>
        </p:nvPicPr>
        <p:blipFill>
          <a:blip r:embed="rId1"/>
          <a:stretch>
            <a:fillRect/>
          </a:stretch>
        </p:blipFill>
        <p:spPr>
          <a:xfrm>
            <a:off x="4639310" y="2104390"/>
            <a:ext cx="1974850" cy="3855720"/>
          </a:xfrm>
          <a:prstGeom prst="rect">
            <a:avLst/>
          </a:prstGeom>
        </p:spPr>
      </p:pic>
      <p:pic>
        <p:nvPicPr>
          <p:cNvPr id="10" name="图片 9"/>
          <p:cNvPicPr>
            <a:picLocks noChangeAspect="1"/>
          </p:cNvPicPr>
          <p:nvPr/>
        </p:nvPicPr>
        <p:blipFill>
          <a:blip r:embed="rId2"/>
          <a:stretch>
            <a:fillRect/>
          </a:stretch>
        </p:blipFill>
        <p:spPr>
          <a:xfrm>
            <a:off x="7637145" y="2104390"/>
            <a:ext cx="2546350" cy="3912870"/>
          </a:xfrm>
          <a:prstGeom prst="rect">
            <a:avLst/>
          </a:prstGeom>
        </p:spPr>
      </p:pic>
      <p:pic>
        <p:nvPicPr>
          <p:cNvPr id="11" name="图片 10" descr="微信图片_20230218085753"/>
          <p:cNvPicPr>
            <a:picLocks noChangeAspect="1"/>
          </p:cNvPicPr>
          <p:nvPr/>
        </p:nvPicPr>
        <p:blipFill>
          <a:blip r:embed="rId3"/>
          <a:stretch>
            <a:fillRect/>
          </a:stretch>
        </p:blipFill>
        <p:spPr>
          <a:xfrm>
            <a:off x="1417955" y="2032635"/>
            <a:ext cx="1965325" cy="4057015"/>
          </a:xfrm>
          <a:prstGeom prst="rect">
            <a:avLst/>
          </a:prstGeom>
        </p:spPr>
      </p:pic>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295910"/>
            <a:ext cx="10852150" cy="1510665"/>
          </a:xfrm>
        </p:spPr>
        <p:txBody>
          <a:bodyPr/>
          <a:lstStyle/>
          <a:p>
            <a:pPr algn="l"/>
            <a:r>
              <a:rPr lang="en-US" altLang="zh-CN" dirty="0"/>
              <a:t>1</a:t>
            </a:r>
            <a:r>
              <a:rPr dirty="0"/>
              <a:t>、浏览器问题</a:t>
            </a:r>
            <a:br>
              <a:rPr dirty="0"/>
            </a:br>
            <a:r>
              <a:rPr dirty="0"/>
              <a:t>（系统开发公司只建议使用</a:t>
            </a:r>
            <a:r>
              <a:rPr lang="en-US" altLang="zh-CN" dirty="0"/>
              <a:t>360</a:t>
            </a:r>
            <a:r>
              <a:rPr dirty="0"/>
              <a:t>浏览器兼容模式或</a:t>
            </a:r>
            <a:r>
              <a:rPr lang="en-US" altLang="zh-CN" dirty="0"/>
              <a:t>IE11</a:t>
            </a:r>
            <a:r>
              <a:rPr dirty="0"/>
              <a:t>浏览器）</a:t>
            </a:r>
            <a:br>
              <a:rPr dirty="0"/>
            </a:br>
            <a:br>
              <a:rPr dirty="0"/>
            </a:br>
            <a:r>
              <a:rPr lang="en-US" altLang="zh-CN" dirty="0">
                <a:latin typeface="Calibri" panose="020F0502020204030204" charset="0"/>
              </a:rPr>
              <a:t>1-1</a:t>
            </a:r>
            <a:r>
              <a:rPr sz="2500" dirty="0">
                <a:latin typeface="Calibri" panose="020F0502020204030204" charset="0"/>
              </a:rPr>
              <a:t>无论使用</a:t>
            </a:r>
            <a:r>
              <a:rPr lang="en-US" altLang="zh-CN" sz="2500" dirty="0">
                <a:latin typeface="Calibri" panose="020F0502020204030204" charset="0"/>
              </a:rPr>
              <a:t>360</a:t>
            </a:r>
            <a:r>
              <a:rPr sz="2500" dirty="0">
                <a:latin typeface="Calibri" panose="020F0502020204030204" charset="0"/>
              </a:rPr>
              <a:t>浏览器兼容模式或</a:t>
            </a:r>
            <a:r>
              <a:rPr lang="en-US" altLang="zh-CN" sz="2500" dirty="0">
                <a:latin typeface="Calibri" panose="020F0502020204030204" charset="0"/>
              </a:rPr>
              <a:t>IE11</a:t>
            </a:r>
            <a:r>
              <a:rPr sz="2500" dirty="0">
                <a:latin typeface="Calibri" panose="020F0502020204030204" charset="0"/>
              </a:rPr>
              <a:t>浏览器都必须安装浏览器一键配置</a:t>
            </a:r>
            <a:endParaRPr sz="2500" dirty="0"/>
          </a:p>
        </p:txBody>
      </p:sp>
      <p:pic>
        <p:nvPicPr>
          <p:cNvPr id="5" name="内容占位符 4"/>
          <p:cNvPicPr>
            <a:picLocks noChangeAspect="1"/>
          </p:cNvPicPr>
          <p:nvPr>
            <p:ph idx="1"/>
          </p:nvPr>
        </p:nvPicPr>
        <p:blipFill>
          <a:blip r:embed="rId1"/>
          <a:stretch>
            <a:fillRect/>
          </a:stretch>
        </p:blipFill>
        <p:spPr>
          <a:xfrm>
            <a:off x="2505075" y="2113915"/>
            <a:ext cx="6127115" cy="4277360"/>
          </a:xfrm>
          <a:prstGeom prst="rect">
            <a:avLst/>
          </a:prstGeom>
        </p:spPr>
      </p:pic>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241300"/>
            <a:ext cx="10852150" cy="1967230"/>
          </a:xfrm>
        </p:spPr>
        <p:txBody>
          <a:bodyPr/>
          <a:lstStyle/>
          <a:p>
            <a:r>
              <a:rPr lang="en-US" altLang="zh-CN" dirty="0"/>
              <a:t>1-2-1 </a:t>
            </a:r>
            <a:r>
              <a:rPr lang="en-US" altLang="zh-CN">
                <a:sym typeface="+mn-ea"/>
              </a:rPr>
              <a:t>IE11</a:t>
            </a:r>
            <a:r>
              <a:rPr>
                <a:sym typeface="+mn-ea"/>
              </a:rPr>
              <a:t>的浏览器设置</a:t>
            </a:r>
            <a:br>
              <a:rPr lang="en-US" altLang="zh-CN" dirty="0"/>
            </a:br>
            <a:r>
              <a:rPr dirty="0"/>
              <a:t>安装插件后，用</a:t>
            </a:r>
            <a:r>
              <a:rPr lang="en-US" altLang="zh-CN">
                <a:sym typeface="+mn-ea"/>
              </a:rPr>
              <a:t>IE11</a:t>
            </a:r>
            <a:r>
              <a:rPr>
                <a:sym typeface="+mn-ea"/>
              </a:rPr>
              <a:t>或以上的浏览器打开广东省专业技术人才职称管理系统，点击浏览器设置按钮</a:t>
            </a:r>
            <a:r>
              <a:rPr lang="en-US" altLang="zh-CN">
                <a:sym typeface="+mn-ea"/>
              </a:rPr>
              <a:t>&gt;</a:t>
            </a:r>
            <a:r>
              <a:rPr>
                <a:sym typeface="+mn-ea"/>
              </a:rPr>
              <a:t>选择</a:t>
            </a:r>
            <a:r>
              <a:rPr lang="en-US" altLang="zh-CN">
                <a:sym typeface="+mn-ea"/>
              </a:rPr>
              <a:t>Internet</a:t>
            </a:r>
            <a:r>
              <a:rPr>
                <a:sym typeface="+mn-ea"/>
              </a:rPr>
              <a:t>选项</a:t>
            </a:r>
            <a:r>
              <a:rPr lang="en-US" altLang="zh-CN">
                <a:sym typeface="+mn-ea"/>
              </a:rPr>
              <a:t>&gt;</a:t>
            </a:r>
            <a:r>
              <a:rPr>
                <a:sym typeface="+mn-ea"/>
              </a:rPr>
              <a:t>安全</a:t>
            </a:r>
            <a:r>
              <a:rPr lang="en-US" altLang="zh-CN">
                <a:sym typeface="+mn-ea"/>
              </a:rPr>
              <a:t>&gt;</a:t>
            </a:r>
            <a:r>
              <a:rPr>
                <a:sym typeface="+mn-ea"/>
              </a:rPr>
              <a:t>受信任的站点</a:t>
            </a:r>
            <a:r>
              <a:rPr lang="en-US" altLang="zh-CN">
                <a:sym typeface="+mn-ea"/>
              </a:rPr>
              <a:t>&gt;</a:t>
            </a:r>
            <a:r>
              <a:rPr>
                <a:sym typeface="+mn-ea"/>
              </a:rPr>
              <a:t>站点</a:t>
            </a:r>
            <a:r>
              <a:rPr lang="en-US" altLang="zh-CN">
                <a:sym typeface="+mn-ea"/>
              </a:rPr>
              <a:t>&gt;</a:t>
            </a:r>
            <a:r>
              <a:rPr>
                <a:sym typeface="+mn-ea"/>
              </a:rPr>
              <a:t>把职称管理系统的网址添加进去</a:t>
            </a:r>
            <a:endParaRPr dirty="0">
              <a:sym typeface="+mn-ea"/>
            </a:endParaRPr>
          </a:p>
        </p:txBody>
      </p:sp>
      <p:pic>
        <p:nvPicPr>
          <p:cNvPr id="5" name="内容占位符 4"/>
          <p:cNvPicPr>
            <a:picLocks noChangeAspect="1"/>
          </p:cNvPicPr>
          <p:nvPr>
            <p:ph idx="1"/>
          </p:nvPr>
        </p:nvPicPr>
        <p:blipFill>
          <a:blip r:embed="rId1"/>
          <a:stretch>
            <a:fillRect/>
          </a:stretch>
        </p:blipFill>
        <p:spPr>
          <a:xfrm>
            <a:off x="295910" y="2454910"/>
            <a:ext cx="4690110" cy="3020060"/>
          </a:xfrm>
          <a:prstGeom prst="rect">
            <a:avLst/>
          </a:prstGeom>
        </p:spPr>
      </p:pic>
      <p:pic>
        <p:nvPicPr>
          <p:cNvPr id="6" name="图片 5"/>
          <p:cNvPicPr>
            <a:picLocks noChangeAspect="1"/>
          </p:cNvPicPr>
          <p:nvPr/>
        </p:nvPicPr>
        <p:blipFill>
          <a:blip r:embed="rId2"/>
          <a:stretch>
            <a:fillRect/>
          </a:stretch>
        </p:blipFill>
        <p:spPr>
          <a:xfrm>
            <a:off x="4097655" y="3596640"/>
            <a:ext cx="1900555" cy="2040890"/>
          </a:xfrm>
          <a:prstGeom prst="rect">
            <a:avLst/>
          </a:prstGeom>
        </p:spPr>
      </p:pic>
      <p:pic>
        <p:nvPicPr>
          <p:cNvPr id="8" name="图片 7"/>
          <p:cNvPicPr>
            <a:picLocks noChangeAspect="1"/>
          </p:cNvPicPr>
          <p:nvPr/>
        </p:nvPicPr>
        <p:blipFill>
          <a:blip r:embed="rId3"/>
          <a:stretch>
            <a:fillRect/>
          </a:stretch>
        </p:blipFill>
        <p:spPr>
          <a:xfrm>
            <a:off x="6182995" y="2454910"/>
            <a:ext cx="3409315" cy="4018280"/>
          </a:xfrm>
          <a:prstGeom prst="rect">
            <a:avLst/>
          </a:prstGeom>
        </p:spPr>
      </p:pic>
      <p:pic>
        <p:nvPicPr>
          <p:cNvPr id="9" name="图片 8"/>
          <p:cNvPicPr>
            <a:picLocks noChangeAspect="1"/>
          </p:cNvPicPr>
          <p:nvPr/>
        </p:nvPicPr>
        <p:blipFill>
          <a:blip r:embed="rId4"/>
          <a:stretch>
            <a:fillRect/>
          </a:stretch>
        </p:blipFill>
        <p:spPr>
          <a:xfrm>
            <a:off x="9650095" y="4541520"/>
            <a:ext cx="2361565" cy="1931670"/>
          </a:xfrm>
          <a:prstGeom prst="rect">
            <a:avLst/>
          </a:prstGeom>
        </p:spPr>
      </p:pic>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241300"/>
            <a:ext cx="10852150" cy="1967230"/>
          </a:xfrm>
        </p:spPr>
        <p:txBody>
          <a:bodyPr/>
          <a:lstStyle/>
          <a:p>
            <a:r>
              <a:rPr lang="en-US" altLang="zh-CN" dirty="0"/>
              <a:t>1-2-2 </a:t>
            </a:r>
            <a:r>
              <a:rPr lang="en-US" altLang="zh-CN">
                <a:sym typeface="+mn-ea"/>
              </a:rPr>
              <a:t>IE11</a:t>
            </a:r>
            <a:r>
              <a:rPr>
                <a:sym typeface="+mn-ea"/>
              </a:rPr>
              <a:t>的浏览器兼容性问题</a:t>
            </a:r>
            <a:br>
              <a:rPr lang="en-US" altLang="zh-CN" dirty="0"/>
            </a:br>
            <a:r>
              <a:rPr lang="en-US" altLang="zh-CN" dirty="0"/>
              <a:t>如</a:t>
            </a:r>
            <a:r>
              <a:rPr dirty="0"/>
              <a:t>在操作过程中，网页出现兼容性问题对话框的，可打开</a:t>
            </a:r>
            <a:r>
              <a:rPr lang="en-US" altLang="zh-CN" dirty="0"/>
              <a:t>IE</a:t>
            </a:r>
            <a:r>
              <a:rPr dirty="0"/>
              <a:t>浏览器设置</a:t>
            </a:r>
            <a:r>
              <a:rPr lang="en-US" altLang="zh-CN" dirty="0"/>
              <a:t>-</a:t>
            </a:r>
            <a:r>
              <a:rPr altLang="zh-CN" dirty="0"/>
              <a:t>兼容性视图设置</a:t>
            </a:r>
            <a:r>
              <a:rPr lang="en-US" altLang="zh-CN" dirty="0"/>
              <a:t>-</a:t>
            </a:r>
            <a:r>
              <a:rPr altLang="zh-CN" dirty="0"/>
              <a:t>添加</a:t>
            </a:r>
            <a:endParaRPr altLang="zh-CN" dirty="0">
              <a:sym typeface="+mn-ea"/>
            </a:endParaRPr>
          </a:p>
        </p:txBody>
      </p:sp>
      <p:pic>
        <p:nvPicPr>
          <p:cNvPr id="4" name="图片 3" descr="微信图片_20230313152301"/>
          <p:cNvPicPr>
            <a:picLocks noChangeAspect="1"/>
          </p:cNvPicPr>
          <p:nvPr/>
        </p:nvPicPr>
        <p:blipFill>
          <a:blip r:embed="rId1"/>
          <a:srcRect l="66681" b="39703"/>
          <a:stretch>
            <a:fillRect/>
          </a:stretch>
        </p:blipFill>
        <p:spPr>
          <a:xfrm>
            <a:off x="906780" y="1986280"/>
            <a:ext cx="4457065" cy="4535805"/>
          </a:xfrm>
          <a:prstGeom prst="rect">
            <a:avLst/>
          </a:prstGeom>
        </p:spPr>
      </p:pic>
      <p:pic>
        <p:nvPicPr>
          <p:cNvPr id="7" name="内容占位符 6"/>
          <p:cNvPicPr>
            <a:picLocks noChangeAspect="1"/>
          </p:cNvPicPr>
          <p:nvPr>
            <p:ph idx="1"/>
          </p:nvPr>
        </p:nvPicPr>
        <p:blipFill>
          <a:blip r:embed="rId2"/>
          <a:stretch>
            <a:fillRect/>
          </a:stretch>
        </p:blipFill>
        <p:spPr>
          <a:xfrm>
            <a:off x="6904990" y="2584450"/>
            <a:ext cx="3599815" cy="3937635"/>
          </a:xfrm>
          <a:prstGeom prst="rect">
            <a:avLst/>
          </a:prstGeom>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2"/>
          <p:cNvPicPr>
            <a:picLocks noChangeAspect="1"/>
          </p:cNvPicPr>
          <p:nvPr>
            <p:ph idx="1"/>
          </p:nvPr>
        </p:nvPicPr>
        <p:blipFill>
          <a:blip r:embed="rId1"/>
          <a:srcRect l="41515"/>
          <a:stretch>
            <a:fillRect/>
          </a:stretch>
        </p:blipFill>
        <p:spPr>
          <a:xfrm>
            <a:off x="212725" y="1711960"/>
            <a:ext cx="5775325" cy="5041265"/>
          </a:xfrm>
          <a:prstGeom prst="rect">
            <a:avLst/>
          </a:prstGeom>
        </p:spPr>
      </p:pic>
      <p:sp>
        <p:nvSpPr>
          <p:cNvPr id="2" name="标题 1"/>
          <p:cNvSpPr>
            <a:spLocks noGrp="1"/>
          </p:cNvSpPr>
          <p:nvPr>
            <p:ph type="title"/>
          </p:nvPr>
        </p:nvSpPr>
        <p:spPr>
          <a:xfrm>
            <a:off x="669882" y="619325"/>
            <a:ext cx="10852237" cy="648000"/>
          </a:xfrm>
        </p:spPr>
        <p:txBody>
          <a:bodyPr/>
          <a:lstStyle/>
          <a:p>
            <a:r>
              <a:rPr lang="en-US" altLang="zh-CN"/>
              <a:t>1-3-1  </a:t>
            </a:r>
            <a:r>
              <a:rPr lang="en-US" altLang="zh-CN">
                <a:sym typeface="+mn-ea"/>
              </a:rPr>
              <a:t>360</a:t>
            </a:r>
            <a:r>
              <a:rPr altLang="zh-CN">
                <a:sym typeface="+mn-ea"/>
              </a:rPr>
              <a:t>浏览器设置</a:t>
            </a:r>
            <a:r>
              <a:rPr lang="en-US" altLang="zh-CN"/>
              <a:t> win7</a:t>
            </a:r>
            <a:r>
              <a:t>系统</a:t>
            </a:r>
            <a:r>
              <a:rPr lang="en-US" altLang="zh-CN"/>
              <a:t> </a:t>
            </a:r>
            <a:br>
              <a:rPr lang="en-US" altLang="zh-CN"/>
            </a:br>
            <a:r>
              <a:rPr>
                <a:latin typeface="Calibri" panose="020F0502020204030204" charset="0"/>
                <a:sym typeface="+mn-ea"/>
              </a:rPr>
              <a:t>使用</a:t>
            </a:r>
            <a:r>
              <a:rPr lang="en-US" altLang="zh-CN">
                <a:latin typeface="Calibri" panose="020F0502020204030204" charset="0"/>
                <a:sym typeface="+mn-ea"/>
              </a:rPr>
              <a:t>360</a:t>
            </a:r>
            <a:r>
              <a:rPr>
                <a:latin typeface="Calibri" panose="020F0502020204030204" charset="0"/>
                <a:sym typeface="+mn-ea"/>
              </a:rPr>
              <a:t>浏览器兼容模式</a:t>
            </a:r>
            <a:r>
              <a:rPr altLang="zh-CN"/>
              <a:t>登录申报系统后，出现温馨提示的，</a:t>
            </a:r>
            <a:br>
              <a:rPr altLang="zh-CN"/>
            </a:br>
            <a:r>
              <a:rPr altLang="zh-CN"/>
              <a:t>可点击开发人员工具</a:t>
            </a:r>
            <a:r>
              <a:rPr lang="en-US" altLang="zh-CN"/>
              <a:t>(</a:t>
            </a:r>
            <a:r>
              <a:t>快捷键为</a:t>
            </a:r>
            <a:r>
              <a:rPr lang="en-US" altLang="zh-CN"/>
              <a:t>F12)&gt;</a:t>
            </a:r>
            <a:r>
              <a:t>在对话框中浏览器模式选择</a:t>
            </a:r>
            <a:r>
              <a:rPr lang="en-US" altLang="zh-CN"/>
              <a:t>IE11</a:t>
            </a:r>
            <a:r>
              <a:t>兼容性视图</a:t>
            </a:r>
            <a:r>
              <a:rPr lang="en-US" altLang="zh-CN"/>
              <a:t>,</a:t>
            </a:r>
            <a:r>
              <a:t>文档模式选择</a:t>
            </a:r>
            <a:r>
              <a:rPr lang="en-US" altLang="zh-CN"/>
              <a:t>Quirks(Q)</a:t>
            </a:r>
            <a:endParaRPr lang="en-US" altLang="zh-CN"/>
          </a:p>
        </p:txBody>
      </p:sp>
      <p:pic>
        <p:nvPicPr>
          <p:cNvPr id="7" name="图片 3" descr="3"/>
          <p:cNvPicPr>
            <a:picLocks noChangeAspect="1"/>
          </p:cNvPicPr>
          <p:nvPr/>
        </p:nvPicPr>
        <p:blipFill>
          <a:blip r:embed="rId2"/>
          <a:srcRect t="-851" b="63925"/>
          <a:stretch>
            <a:fillRect/>
          </a:stretch>
        </p:blipFill>
        <p:spPr>
          <a:xfrm>
            <a:off x="6115050" y="2536825"/>
            <a:ext cx="6042660" cy="3966845"/>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619325"/>
            <a:ext cx="10852237" cy="648000"/>
          </a:xfrm>
        </p:spPr>
        <p:txBody>
          <a:bodyPr/>
          <a:lstStyle/>
          <a:p>
            <a:r>
              <a:rPr lang="en-US" altLang="zh-CN"/>
              <a:t>1-3-2  </a:t>
            </a:r>
            <a:r>
              <a:rPr lang="en-US" altLang="zh-CN">
                <a:sym typeface="+mn-ea"/>
              </a:rPr>
              <a:t>360</a:t>
            </a:r>
            <a:r>
              <a:rPr altLang="zh-CN">
                <a:sym typeface="+mn-ea"/>
              </a:rPr>
              <a:t>浏览器设置</a:t>
            </a:r>
            <a:r>
              <a:rPr lang="en-US" altLang="zh-CN"/>
              <a:t> win10</a:t>
            </a:r>
            <a:r>
              <a:t>系统以上</a:t>
            </a:r>
            <a:br>
              <a:rPr lang="en-US" altLang="zh-CN"/>
            </a:br>
            <a:r>
              <a:rPr>
                <a:latin typeface="Calibri" panose="020F0502020204030204" charset="0"/>
                <a:sym typeface="+mn-ea"/>
              </a:rPr>
              <a:t>使用</a:t>
            </a:r>
            <a:r>
              <a:rPr lang="en-US" altLang="zh-CN">
                <a:latin typeface="Calibri" panose="020F0502020204030204" charset="0"/>
                <a:sym typeface="+mn-ea"/>
              </a:rPr>
              <a:t>360</a:t>
            </a:r>
            <a:r>
              <a:rPr>
                <a:latin typeface="Calibri" panose="020F0502020204030204" charset="0"/>
                <a:sym typeface="+mn-ea"/>
              </a:rPr>
              <a:t>浏览器兼容模式</a:t>
            </a:r>
            <a:r>
              <a:rPr altLang="zh-CN"/>
              <a:t>登录申报系统后，出现温馨提示的，</a:t>
            </a:r>
            <a:br>
              <a:rPr altLang="zh-CN"/>
            </a:br>
            <a:r>
              <a:rPr altLang="zh-CN"/>
              <a:t>可点击开发人员工具</a:t>
            </a:r>
            <a:r>
              <a:rPr lang="en-US" altLang="zh-CN"/>
              <a:t>(</a:t>
            </a:r>
            <a:r>
              <a:t>快捷键为</a:t>
            </a:r>
            <a:r>
              <a:rPr lang="en-US" altLang="zh-CN"/>
              <a:t>F12)&gt;</a:t>
            </a:r>
            <a:r>
              <a:t>如下图，点击红色对话框的地方，选择</a:t>
            </a:r>
            <a:r>
              <a:rPr lang="en-US" altLang="zh-CN"/>
              <a:t>9-10</a:t>
            </a:r>
            <a:r>
              <a:t>即可。</a:t>
            </a:r>
          </a:p>
        </p:txBody>
      </p:sp>
      <p:pic>
        <p:nvPicPr>
          <p:cNvPr id="4" name="内容占位符 3"/>
          <p:cNvPicPr>
            <a:picLocks noChangeAspect="1"/>
          </p:cNvPicPr>
          <p:nvPr>
            <p:ph idx="1"/>
          </p:nvPr>
        </p:nvPicPr>
        <p:blipFill>
          <a:blip r:embed="rId1"/>
          <a:stretch>
            <a:fillRect/>
          </a:stretch>
        </p:blipFill>
        <p:spPr>
          <a:xfrm>
            <a:off x="2530475" y="1892300"/>
            <a:ext cx="6201410" cy="4643755"/>
          </a:xfrm>
          <a:prstGeom prst="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2</a:t>
            </a:r>
            <a:r>
              <a:t>、注册账号</a:t>
            </a:r>
          </a:p>
        </p:txBody>
      </p:sp>
      <p:pic>
        <p:nvPicPr>
          <p:cNvPr id="6" name="内容占位符 5"/>
          <p:cNvPicPr>
            <a:picLocks noChangeAspect="1"/>
          </p:cNvPicPr>
          <p:nvPr>
            <p:ph idx="1"/>
          </p:nvPr>
        </p:nvPicPr>
        <p:blipFill>
          <a:blip r:embed="rId1"/>
          <a:stretch>
            <a:fillRect/>
          </a:stretch>
        </p:blipFill>
        <p:spPr>
          <a:xfrm>
            <a:off x="369570" y="1161415"/>
            <a:ext cx="4410075" cy="4257675"/>
          </a:xfrm>
          <a:prstGeom prst="rect">
            <a:avLst/>
          </a:prstGeom>
        </p:spPr>
      </p:pic>
      <p:sp>
        <p:nvSpPr>
          <p:cNvPr id="7" name="文本框 6"/>
          <p:cNvSpPr txBox="1"/>
          <p:nvPr/>
        </p:nvSpPr>
        <p:spPr>
          <a:xfrm>
            <a:off x="5083810" y="1378585"/>
            <a:ext cx="6581140" cy="1938020"/>
          </a:xfrm>
          <a:prstGeom prst="rect">
            <a:avLst/>
          </a:prstGeom>
          <a:noFill/>
        </p:spPr>
        <p:txBody>
          <a:bodyPr wrap="square" rtlCol="0">
            <a:spAutoFit/>
          </a:bodyPr>
          <a:p>
            <a:r>
              <a:rPr lang="zh-CN" altLang="en-US" sz="3000"/>
              <a:t>可自由选择以下方式注册：</a:t>
            </a:r>
            <a:endParaRPr lang="zh-CN" altLang="en-US" sz="3000"/>
          </a:p>
          <a:p>
            <a:r>
              <a:rPr lang="zh-CN" altLang="en-US" sz="3000"/>
              <a:t>（</a:t>
            </a:r>
            <a:r>
              <a:rPr lang="en-US" altLang="zh-CN" sz="3000"/>
              <a:t>1</a:t>
            </a:r>
            <a:r>
              <a:rPr lang="zh-CN" altLang="en-US" sz="3000"/>
              <a:t>）注册新用户</a:t>
            </a:r>
            <a:endParaRPr lang="zh-CN" altLang="en-US" sz="3000"/>
          </a:p>
          <a:p>
            <a:r>
              <a:rPr lang="zh-CN" altLang="en-US" sz="3000"/>
              <a:t>（</a:t>
            </a:r>
            <a:r>
              <a:rPr lang="en-US" altLang="zh-CN" sz="3000"/>
              <a:t>2</a:t>
            </a:r>
            <a:r>
              <a:rPr lang="zh-CN" altLang="en-US" sz="3000"/>
              <a:t>）广东省人社厅网上服务平台</a:t>
            </a:r>
            <a:endParaRPr lang="zh-CN" altLang="en-US" sz="3000"/>
          </a:p>
          <a:p>
            <a:r>
              <a:rPr lang="zh-CN" altLang="en-US" sz="3000"/>
              <a:t>（</a:t>
            </a:r>
            <a:r>
              <a:rPr lang="en-US" altLang="zh-CN" sz="3000"/>
              <a:t>3</a:t>
            </a:r>
            <a:r>
              <a:rPr lang="zh-CN" altLang="en-US" sz="3000"/>
              <a:t>）广东政务服务网登录入口</a:t>
            </a:r>
            <a:endParaRPr lang="zh-CN" altLang="en-US" sz="3000"/>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38300"/>
            <a:ext cx="10852237" cy="648000"/>
          </a:xfrm>
        </p:spPr>
        <p:txBody>
          <a:bodyPr/>
          <a:lstStyle/>
          <a:p>
            <a:r>
              <a:rPr lang="en-US" altLang="zh-CN"/>
              <a:t>3</a:t>
            </a:r>
            <a:r>
              <a:t>、功能介绍，个人账号登录后点击网上业务</a:t>
            </a:r>
          </a:p>
        </p:txBody>
      </p:sp>
      <p:pic>
        <p:nvPicPr>
          <p:cNvPr id="4" name="内容占位符 3"/>
          <p:cNvPicPr>
            <a:picLocks noChangeAspect="1"/>
          </p:cNvPicPr>
          <p:nvPr>
            <p:ph idx="1"/>
          </p:nvPr>
        </p:nvPicPr>
        <p:blipFill>
          <a:blip r:embed="rId1"/>
          <a:srcRect l="-239" r="43369" b="-284"/>
          <a:stretch>
            <a:fillRect/>
          </a:stretch>
        </p:blipFill>
        <p:spPr>
          <a:xfrm>
            <a:off x="170180" y="769620"/>
            <a:ext cx="6186805" cy="4925695"/>
          </a:xfrm>
          <a:prstGeom prst="rect">
            <a:avLst/>
          </a:prstGeom>
        </p:spPr>
      </p:pic>
      <p:pic>
        <p:nvPicPr>
          <p:cNvPr id="6" name="图片 5"/>
          <p:cNvPicPr>
            <a:picLocks noChangeAspect="1"/>
          </p:cNvPicPr>
          <p:nvPr/>
        </p:nvPicPr>
        <p:blipFill>
          <a:blip r:embed="rId2"/>
          <a:srcRect l="3108" r="19035"/>
          <a:stretch>
            <a:fillRect/>
          </a:stretch>
        </p:blipFill>
        <p:spPr>
          <a:xfrm>
            <a:off x="6498590" y="685800"/>
            <a:ext cx="5264785" cy="2904490"/>
          </a:xfrm>
          <a:prstGeom prst="rect">
            <a:avLst/>
          </a:prstGeom>
        </p:spPr>
      </p:pic>
      <p:pic>
        <p:nvPicPr>
          <p:cNvPr id="7" name="图片 6"/>
          <p:cNvPicPr>
            <a:picLocks noChangeAspect="1"/>
          </p:cNvPicPr>
          <p:nvPr/>
        </p:nvPicPr>
        <p:blipFill>
          <a:blip r:embed="rId3"/>
          <a:stretch>
            <a:fillRect/>
          </a:stretch>
        </p:blipFill>
        <p:spPr>
          <a:xfrm>
            <a:off x="6633210" y="2058035"/>
            <a:ext cx="4614545" cy="3742055"/>
          </a:xfrm>
          <a:prstGeom prst="rect">
            <a:avLst/>
          </a:prstGeom>
        </p:spPr>
      </p:pic>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4-1</a:t>
            </a:r>
            <a:r>
              <a:t>评审申请</a:t>
            </a:r>
            <a:br/>
            <a:r>
              <a:rPr altLang="zh-CN"/>
              <a:t>点击业务申请后，会出现业务申请对话框</a:t>
            </a:r>
            <a:endParaRPr altLang="zh-CN"/>
          </a:p>
        </p:txBody>
      </p:sp>
      <p:pic>
        <p:nvPicPr>
          <p:cNvPr id="6" name="图片 5"/>
          <p:cNvPicPr>
            <a:picLocks noChangeAspect="1"/>
          </p:cNvPicPr>
          <p:nvPr/>
        </p:nvPicPr>
        <p:blipFill>
          <a:blip r:embed="rId1"/>
          <a:stretch>
            <a:fillRect/>
          </a:stretch>
        </p:blipFill>
        <p:spPr>
          <a:xfrm>
            <a:off x="474980" y="1423670"/>
            <a:ext cx="4961890" cy="3590290"/>
          </a:xfrm>
          <a:prstGeom prst="rect">
            <a:avLst/>
          </a:prstGeom>
        </p:spPr>
      </p:pic>
      <p:pic>
        <p:nvPicPr>
          <p:cNvPr id="7" name="图片 6"/>
          <p:cNvPicPr>
            <a:picLocks noChangeAspect="1"/>
          </p:cNvPicPr>
          <p:nvPr/>
        </p:nvPicPr>
        <p:blipFill>
          <a:blip r:embed="rId2"/>
          <a:stretch>
            <a:fillRect/>
          </a:stretch>
        </p:blipFill>
        <p:spPr>
          <a:xfrm>
            <a:off x="5213985" y="2239645"/>
            <a:ext cx="6850380" cy="3919855"/>
          </a:xfrm>
          <a:prstGeom prst="rect">
            <a:avLst/>
          </a:prstGeom>
        </p:spPr>
      </p:pic>
      <p:sp>
        <p:nvSpPr>
          <p:cNvPr id="5" name="文本框 4"/>
          <p:cNvSpPr txBox="1"/>
          <p:nvPr/>
        </p:nvSpPr>
        <p:spPr>
          <a:xfrm>
            <a:off x="7815580" y="1871345"/>
            <a:ext cx="4144645" cy="368300"/>
          </a:xfrm>
          <a:prstGeom prst="rect">
            <a:avLst/>
          </a:prstGeom>
          <a:noFill/>
        </p:spPr>
        <p:style>
          <a:lnRef idx="3">
            <a:schemeClr val="lt1"/>
          </a:lnRef>
          <a:fillRef idx="1">
            <a:schemeClr val="accent2"/>
          </a:fillRef>
          <a:effectRef idx="1">
            <a:schemeClr val="accent2"/>
          </a:effectRef>
          <a:fontRef idx="minor">
            <a:schemeClr val="lt1"/>
          </a:fontRef>
        </p:style>
        <p:txBody>
          <a:bodyPr wrap="square" rtlCol="0">
            <a:spAutoFit/>
            <a:scene3d>
              <a:camera prst="orthographicFront"/>
              <a:lightRig rig="threePt" dir="t"/>
            </a:scene3d>
          </a:bodyPr>
          <a:lstStyle/>
          <a:p>
            <a:r>
              <a:rPr lang="zh-CN" altLang="en-US">
                <a:solidFill>
                  <a:schemeClr val="tx1"/>
                </a:solidFill>
                <a:effectLst>
                  <a:outerShdw blurRad="38100" dist="19050" dir="2700000" algn="tl" rotWithShape="0">
                    <a:schemeClr val="dk1">
                      <a:alpha val="40000"/>
                    </a:schemeClr>
                  </a:outerShdw>
                </a:effectLst>
              </a:rPr>
              <a:t>对话框中如该项目没有资料可以不填</a:t>
            </a:r>
            <a:endParaRPr lang="zh-CN" altLang="en-US">
              <a:solidFill>
                <a:schemeClr val="tx1"/>
              </a:solidFill>
              <a:effectLst>
                <a:outerShdw blurRad="38100" dist="19050" dir="2700000" algn="tl" rotWithShape="0">
                  <a:schemeClr val="dk1">
                    <a:alpha val="40000"/>
                  </a:schemeClr>
                </a:outerShdw>
              </a:effectLst>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63.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1549</Words>
  <Application>WPS 演示</Application>
  <PresentationFormat>宽屏</PresentationFormat>
  <Paragraphs>74</Paragraphs>
  <Slides>19</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19</vt:i4>
      </vt:variant>
    </vt:vector>
  </HeadingPairs>
  <TitlesOfParts>
    <vt:vector size="26" baseType="lpstr">
      <vt:lpstr>Arial</vt:lpstr>
      <vt:lpstr>宋体</vt:lpstr>
      <vt:lpstr>Wingdings</vt:lpstr>
      <vt:lpstr>微软雅黑</vt:lpstr>
      <vt:lpstr>Calibri</vt:lpstr>
      <vt:lpstr>Arial Unicode MS</vt:lpstr>
      <vt:lpstr>Office 主题​​</vt:lpstr>
      <vt:lpstr>申报主界面 https://ggfw.hrss.gd.gov.cn/gdweb/ggfw/web/pub/ggfwzyjs.do</vt:lpstr>
      <vt:lpstr>1、浏览器问题 （系统开发公司只建议使用360浏览器兼容模式或IE11浏览器）  1-1无论使用360浏览器兼容模式或IE11浏览器都必须安装浏览器一键配置</vt:lpstr>
      <vt:lpstr>1-2-1 IE11的浏览器设置 安装插件后，用IE11或以上的浏览器打开广东省专业技术人才职称管理系统，点击浏览器设置按钮&gt;选择Internet选项&gt;安全&gt;受信任的站点&gt;站点&gt;把职称管理系统的网址添加进去</vt:lpstr>
      <vt:lpstr>1-2-2 IE11的浏览器兼容性问题 如在操作过程中，网页出现兼容性问题对话框的，可打开IE浏览器设置-兼容性视图设置-添加</vt:lpstr>
      <vt:lpstr>1-3-1  360浏览器设置 win7系统  使用360浏览器兼容模式登录申报系统后，出现温馨提示的， 可点击开发人员工具(快捷键为F12)&gt;在对话框中浏览器模式选择IE11兼容性视图,文档模式选择Quirks(Q)</vt:lpstr>
      <vt:lpstr>1-3-2  360浏览器设置 win10系统以上 使用360浏览器兼容模式登录申报系统后，出现温馨提示的， 可点击开发人员工具(快捷键为F12)&gt;如下图，点击红色对话框的地方，选择9-10即可。</vt:lpstr>
      <vt:lpstr>2、注册账号</vt:lpstr>
      <vt:lpstr>3、功能介绍，个人账号登录后点击网上业务</vt:lpstr>
      <vt:lpstr>4-1评审申请 点击业务申请后，会出现业务申请对话框</vt:lpstr>
      <vt:lpstr>注意事项：</vt:lpstr>
      <vt:lpstr>4-2填写申报信息</vt:lpstr>
      <vt:lpstr>4-3生成评审表，之后下一步提交审核</vt:lpstr>
      <vt:lpstr>5-1初次职称考核认定申请                              基本信息</vt:lpstr>
      <vt:lpstr>5-2业务申请 -&gt; 初次职称考核认定申请 -&gt; 业务申请</vt:lpstr>
      <vt:lpstr>6业务办理跟踪</vt:lpstr>
      <vt:lpstr>7-1个人信息</vt:lpstr>
      <vt:lpstr>7-2人事管理单位变更申请 </vt:lpstr>
      <vt:lpstr>7-3照片维护</vt:lpstr>
      <vt:lpstr>8、微信查看证书 微信小程序&gt;登录《粤省事》&gt;热门服务&gt;人才与就业&gt;人才服务&gt;专业证书查询&gt;专业技术资格证书&gt;关联，即可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网上申报</dc:title>
  <dc:creator>lily</dc:creator>
  <cp:lastModifiedBy>rong</cp:lastModifiedBy>
  <cp:revision>47</cp:revision>
  <dcterms:created xsi:type="dcterms:W3CDTF">2019-06-19T02:08:00Z</dcterms:created>
  <dcterms:modified xsi:type="dcterms:W3CDTF">2023-03-16T01:32:31Z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2052-10.8.0.6470</vt:lpwstr>
  </property>
</Properties>
</file>